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837" r:id="rId2"/>
    <p:sldMasterId id="2147483839" r:id="rId3"/>
  </p:sldMasterIdLst>
  <p:notesMasterIdLst>
    <p:notesMasterId r:id="rId17"/>
  </p:notesMasterIdLst>
  <p:handoutMasterIdLst>
    <p:handoutMasterId r:id="rId18"/>
  </p:handoutMasterIdLst>
  <p:sldIdLst>
    <p:sldId id="348" r:id="rId4"/>
    <p:sldId id="351" r:id="rId5"/>
    <p:sldId id="352" r:id="rId6"/>
    <p:sldId id="357" r:id="rId7"/>
    <p:sldId id="358" r:id="rId8"/>
    <p:sldId id="354" r:id="rId9"/>
    <p:sldId id="355" r:id="rId10"/>
    <p:sldId id="356" r:id="rId11"/>
    <p:sldId id="360" r:id="rId12"/>
    <p:sldId id="363" r:id="rId13"/>
    <p:sldId id="364" r:id="rId14"/>
    <p:sldId id="361" r:id="rId15"/>
    <p:sldId id="3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0"/>
    <a:srgbClr val="5A5800"/>
    <a:srgbClr val="783230"/>
    <a:srgbClr val="6A588E"/>
    <a:srgbClr val="FFE8C5"/>
    <a:srgbClr val="FFCC00"/>
    <a:srgbClr val="FFD765"/>
    <a:srgbClr val="FFE7B7"/>
    <a:srgbClr val="FFBC9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94702" autoAdjust="0"/>
  </p:normalViewPr>
  <p:slideViewPr>
    <p:cSldViewPr>
      <p:cViewPr varScale="1">
        <p:scale>
          <a:sx n="83" d="100"/>
          <a:sy n="83" d="100"/>
        </p:scale>
        <p:origin x="1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1219B4DB-4538-48DB-94C0-49EB20F8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9440CF26-D892-4210-A921-DDC539F40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F9FA4AD6-CB65-4BEC-A837-065F91D2A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AB667F72-9930-4513-AB5B-926DCF6D3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88EFC852-895C-4F40-8D37-B7360DB19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CCA50A9-4947-4384-A624-FEFC1961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fld id="{B45521AF-D082-46A2-B095-D3F7D91C15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7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fld id="{C5F20CC5-901D-427D-B1D2-EFCD555A30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‹#›</a:t>
            </a:fld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8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pechora-portal.ru/biblio/other_people/ex.html?/biblio/other_people/krylov001.htm" TargetMode="External"/><Relationship Id="rId7" Type="http://schemas.openxmlformats.org/officeDocument/2006/relationships/hyperlink" Target="https://www.prlib.ru/item/351181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rran.ru/?q=ru/exposition2_2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feb-web.ru/feb/batyush/texts/ps0/ps1/ps11001-.htm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https://rvb.ru/19vek/zhukovsky/tocvol1.htm" TargetMode="External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boratynskiy.tatmuseum.ru/my-product/portret-v-k-kyukhelbekera-reprodukciya-s-gravyury-i-i-matyushina-1835-g-s-akvareli-p-l-yakovleva/" TargetMode="External"/><Relationship Id="rId7" Type="http://schemas.openxmlformats.org/officeDocument/2006/relationships/hyperlink" Target="http://www.hrono.ru/biograf/baratyn.html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lib.ee/gallery2/main.php/main.php?g2_view=core.DownloadItem&amp;g2_itemId=29297&amp;g2_serialNumber=6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yadi.sk/a/inb25fmE3VmzP3/5af70d61ee678e983ed86c59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auction.ru/offer/dekabristy_aleksandr_odoevskij-i23990715428972.html#1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rusk.ru/newsdata.php?idar=151619" TargetMode="External"/><Relationship Id="rId7" Type="http://schemas.openxmlformats.org/officeDocument/2006/relationships/hyperlink" Target="http://feb-web.ru/feb/irl/il0/il6/il6-4482.htm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tchive.ru/res/media/img/orig/work/072/218028.jpg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feb-web.ru/feb/griboed/encyclop/rp_grib.htm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://www.hrono.ru/biograf/yazykov.html" TargetMode="Externa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rtchive.ru/res/media/img/ox800/work/4f1/451568.jpg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az.lib.ru/img/b/belinskij_w_g/text_1898_albom_oldorfo/b04.jpg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isualrian.ru/images/old_preview/13/89/138935_preview.jpg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feb-web.ru/feb/irl/il0/il7/il7-129-.htm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39.jpeg"/><Relationship Id="rId9" Type="http://schemas.openxmlformats.org/officeDocument/2006/relationships/hyperlink" Target="http://visitvologda.ru/wp-content/uploads/2017/08/Batyushkov-K.N.-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eponim2008.livejournal.com/58795.html" TargetMode="External"/><Relationship Id="rId7" Type="http://schemas.openxmlformats.org/officeDocument/2006/relationships/hyperlink" Target="http://www.derzhavin-poetry.ru/images/gallery/gd7.jpg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earyou.ru/tropinin/18karamz.html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http://russa.narod.ru/photos/images/img007/0002.jpg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://nearyou.ru/kiprensk/15zhuk.html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prstClr val="black"/>
              <a:srgbClr val="D9C3A5">
                <a:tint val="50000"/>
                <a:satMod val="180000"/>
              </a:srgbClr>
            </a:duotone>
            <a:lum bright="10000" contrast="10000"/>
          </a:blip>
          <a:srcRect/>
          <a:stretch>
            <a:fillRect r="-1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518" y="116632"/>
            <a:ext cx="7756929" cy="208823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FontTx/>
              <a:buNone/>
              <a:defRPr/>
            </a:pPr>
            <a: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18. – 19. századforduló</a:t>
            </a:r>
            <a:b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</a:br>
            <a: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orosz irodalma</a:t>
            </a:r>
            <a:endParaRPr lang="en-US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CFBA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476672"/>
            <a:ext cx="7956376" cy="6120680"/>
          </a:xfrm>
        </p:spPr>
        <p:txBody>
          <a:bodyPr/>
          <a:lstStyle/>
          <a:p>
            <a:pPr marL="0" indent="0">
              <a:buNone/>
            </a:pPr>
            <a:r>
              <a:rPr lang="hu-HU" sz="1300" u="sng" dirty="0">
                <a:hlinkClick r:id="rId3"/>
              </a:rPr>
              <a:t>http://www.pechora-portal.ru/biblio/other_people/ex.html?/</a:t>
            </a:r>
            <a:r>
              <a:rPr lang="hu-HU" sz="1300" u="sng" dirty="0" smtClean="0">
                <a:hlinkClick r:id="rId3"/>
              </a:rPr>
              <a:t>biblio/other_people/krylov001.htm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hu-HU" sz="1400" dirty="0" smtClean="0"/>
              <a:t>           I. A. Krylov (</a:t>
            </a:r>
            <a:r>
              <a:rPr lang="ru-RU" sz="1400" dirty="0"/>
              <a:t>1769–1844</a:t>
            </a:r>
            <a:r>
              <a:rPr lang="hu-HU" sz="1400" dirty="0" smtClean="0"/>
              <a:t>) portréja. Metszet K. P. Brjullov portréja (1839) alapján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>
                <a:hlinkClick r:id="rId4"/>
              </a:rPr>
              <a:t>https://</a:t>
            </a:r>
            <a:r>
              <a:rPr lang="hu-HU" sz="1400" dirty="0" smtClean="0">
                <a:hlinkClick r:id="rId4"/>
              </a:rPr>
              <a:t>rvb.ru/19vek/zhukovsky/tocvol1.htm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V. F. Zsukovszkij (1783-1852) E. I. </a:t>
            </a:r>
            <a:r>
              <a:rPr lang="de-DE" sz="1400" dirty="0" smtClean="0"/>
              <a:t>Estereich</a:t>
            </a:r>
            <a:r>
              <a:rPr lang="hu-HU" sz="1400" dirty="0" smtClean="0"/>
              <a:t> metszete (1820)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u="sng" dirty="0">
                <a:hlinkClick r:id="rId5"/>
              </a:rPr>
              <a:t>http</a:t>
            </a:r>
            <a:r>
              <a:rPr lang="hu-HU" sz="1400" u="sng" dirty="0" smtClean="0">
                <a:hlinkClick r:id="rId5"/>
              </a:rPr>
              <a:t>://</a:t>
            </a:r>
            <a:r>
              <a:rPr lang="hu-HU" sz="1400" u="sng" dirty="0">
                <a:hlinkClick r:id="rId5"/>
              </a:rPr>
              <a:t>feb-web.ru/feb/batyush/texts/ps0/ps1/ps11001-.</a:t>
            </a:r>
            <a:r>
              <a:rPr lang="hu-HU" sz="1400" u="sng" dirty="0" smtClean="0">
                <a:hlinkClick r:id="rId5"/>
              </a:rPr>
              <a:t>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 K. N. Batyuskov (1787-1855). I. Pozsalusztyin metszete O. Kiprenszkij portréja alapján (1815)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>
                <a:hlinkClick r:id="rId6"/>
              </a:rPr>
              <a:t>http://www.arran.ru/?</a:t>
            </a:r>
            <a:r>
              <a:rPr lang="hu-HU" sz="1400" dirty="0" smtClean="0">
                <a:hlinkClick r:id="rId6"/>
              </a:rPr>
              <a:t>q=ru/exposition2_2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A. Sz. Puskin (1799-1837). T. </a:t>
            </a:r>
            <a:r>
              <a:rPr lang="en-US" sz="1400" dirty="0" smtClean="0"/>
              <a:t>Wr</a:t>
            </a:r>
            <a:r>
              <a:rPr lang="hu-HU" sz="1400" dirty="0" smtClean="0"/>
              <a:t>i</a:t>
            </a:r>
            <a:r>
              <a:rPr lang="en-US" sz="1400" dirty="0" smtClean="0"/>
              <a:t>ght</a:t>
            </a:r>
            <a:r>
              <a:rPr lang="hu-HU" sz="1400" dirty="0" smtClean="0"/>
              <a:t>  metszete (1836).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dirty="0">
                <a:hlinkClick r:id="rId7"/>
              </a:rPr>
              <a:t>https://</a:t>
            </a:r>
            <a:r>
              <a:rPr lang="hu-HU" sz="1400" dirty="0" smtClean="0">
                <a:hlinkClick r:id="rId7"/>
              </a:rPr>
              <a:t>www.prlib.ru/item/351181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K. F. Ryleev (1795-1826). Ismeretlen festő munkája (1826)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</p:txBody>
      </p:sp>
      <p:pic>
        <p:nvPicPr>
          <p:cNvPr id="3" name="Picture 6" descr="Krylov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10"/>
            <a:ext cx="864096" cy="11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Zhukovskij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0" y="1340768"/>
            <a:ext cx="8918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atjushkov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0" y="2647949"/>
            <a:ext cx="876237" cy="132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ushkin 4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1" y="4066331"/>
            <a:ext cx="861850" cy="13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Ryleev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0" y="5532038"/>
            <a:ext cx="848465" cy="131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6120680"/>
          </a:xfrm>
        </p:spPr>
        <p:txBody>
          <a:bodyPr/>
          <a:lstStyle/>
          <a:p>
            <a:pPr marL="0" indent="0">
              <a:buNone/>
            </a:pPr>
            <a:r>
              <a:rPr lang="ru-RU" sz="1400" u="sng" dirty="0">
                <a:hlinkClick r:id="rId3"/>
              </a:rPr>
              <a:t>http://boratynskiy.tatmuseum.ru/my-product/portret-v-k-kyukhelbekera-reprodukciya-s-gravyury-i-i-matyushina-1835-g-s-akvareli-p-l-yakovleva/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  </a:t>
            </a:r>
            <a:r>
              <a:rPr lang="en-US" sz="1400" dirty="0" smtClean="0"/>
              <a:t>W</a:t>
            </a:r>
            <a:r>
              <a:rPr lang="hu-HU" sz="1400" dirty="0" smtClean="0"/>
              <a:t>.</a:t>
            </a:r>
            <a:r>
              <a:rPr lang="en-US" sz="1400" dirty="0" smtClean="0"/>
              <a:t> Küchelbecker</a:t>
            </a:r>
            <a:r>
              <a:rPr lang="hu-HU" sz="1400" dirty="0" smtClean="0"/>
              <a:t> (1797-1846). I. Matyjuskin fametszete (1835?)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auction.ru/offer/dekabristy_aleksandr_odoevskij-i23990715428972.html#1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A. I. Odojevszkij (1802-1839) portréja (1823-24?)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en-US" sz="1400" u="sng" dirty="0">
                <a:hlinkClick r:id="rId5"/>
              </a:rPr>
              <a:t>https://</a:t>
            </a:r>
            <a:r>
              <a:rPr lang="en-US" sz="1400" u="sng" dirty="0" smtClean="0">
                <a:hlinkClick r:id="rId5"/>
              </a:rPr>
              <a:t>yadi.sk/a/inb25fmE3VmzP3/5af70d61ee678e983ed86c59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   A. A. Besztuzsev-Marlinszkij (1797-1837). N. A. Besztuzsev</a:t>
            </a:r>
            <a:r>
              <a:rPr lang="hu-HU" sz="1400" dirty="0"/>
              <a:t> </a:t>
            </a:r>
            <a:r>
              <a:rPr lang="hu-HU" sz="1400" dirty="0" smtClean="0"/>
              <a:t>akvarellje (1839)</a:t>
            </a:r>
          </a:p>
          <a:p>
            <a:pPr marL="0" indent="0">
              <a:buNone/>
            </a:pPr>
            <a:endParaRPr lang="hu-HU" sz="1400" u="sng" dirty="0"/>
          </a:p>
          <a:p>
            <a:pPr marL="0" indent="0">
              <a:buNone/>
            </a:pPr>
            <a:endParaRPr lang="hu-HU" sz="1400" u="sng" dirty="0" smtClean="0"/>
          </a:p>
          <a:p>
            <a:pPr marL="0" indent="0">
              <a:buNone/>
            </a:pPr>
            <a:r>
              <a:rPr lang="hu-HU" sz="1400" u="sng" dirty="0">
                <a:hlinkClick r:id="rId6"/>
              </a:rPr>
              <a:t>http://</a:t>
            </a:r>
            <a:r>
              <a:rPr lang="hu-HU" sz="1400" u="sng" dirty="0" smtClean="0">
                <a:hlinkClick r:id="rId6"/>
              </a:rPr>
              <a:t>www.slib.ee/gallery2/main.php/main.php?g2_view=core.DownloadItem&amp;g2_itemId=29297&amp;g2_serialNumber=6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A. A. Delvig (1798-1830). P. L. Jakovlev </a:t>
            </a:r>
            <a:r>
              <a:rPr lang="hu-HU" sz="1400" dirty="0"/>
              <a:t>akvarellje </a:t>
            </a:r>
            <a:r>
              <a:rPr lang="hu-HU" sz="1400" dirty="0" smtClean="0"/>
              <a:t>(1818).</a:t>
            </a:r>
          </a:p>
          <a:p>
            <a:pPr marL="0" indent="0">
              <a:buNone/>
            </a:pPr>
            <a:endParaRPr lang="hu-HU" sz="1400" u="sng" dirty="0"/>
          </a:p>
          <a:p>
            <a:pPr marL="0" indent="0">
              <a:buNone/>
            </a:pPr>
            <a:endParaRPr lang="hu-HU" sz="1400" u="sng" dirty="0" smtClean="0"/>
          </a:p>
          <a:p>
            <a:pPr marL="0" indent="0">
              <a:buNone/>
            </a:pPr>
            <a:r>
              <a:rPr lang="hu-HU" sz="1400" u="sng" dirty="0">
                <a:hlinkClick r:id="rId7"/>
              </a:rPr>
              <a:t>http://</a:t>
            </a:r>
            <a:r>
              <a:rPr lang="hu-HU" sz="1400" u="sng" dirty="0" smtClean="0">
                <a:hlinkClick r:id="rId7"/>
              </a:rPr>
              <a:t>www.hrono.ru/biograf/baratyn.html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 E. A. Baratynszkij (1800-1844).</a:t>
            </a:r>
            <a:br>
              <a:rPr lang="hu-HU" sz="1400" dirty="0" smtClean="0"/>
            </a:br>
            <a:endParaRPr lang="en-US" sz="1400" dirty="0"/>
          </a:p>
        </p:txBody>
      </p:sp>
      <p:pic>
        <p:nvPicPr>
          <p:cNvPr id="3" name="Picture 11" descr="Kjuhelbek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123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Al Odoevskij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6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estuzhev Marlinskij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5" y="2772364"/>
            <a:ext cx="819181" cy="108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Delvi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4" y="4024387"/>
            <a:ext cx="816332" cy="9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Baratynsij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" y="5178794"/>
            <a:ext cx="928744" cy="113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548680"/>
            <a:ext cx="8208912" cy="6048672"/>
          </a:xfrm>
        </p:spPr>
        <p:txBody>
          <a:bodyPr/>
          <a:lstStyle/>
          <a:p>
            <a:pPr marL="0" indent="0">
              <a:buNone/>
            </a:pPr>
            <a:r>
              <a:rPr lang="hu-HU" sz="1400" u="sng" dirty="0">
                <a:hlinkClick r:id="rId3"/>
              </a:rPr>
              <a:t>http://</a:t>
            </a:r>
            <a:r>
              <a:rPr lang="hu-HU" sz="1400" u="sng" dirty="0" smtClean="0">
                <a:hlinkClick r:id="rId3"/>
              </a:rPr>
              <a:t>www.rusk.ru/newsdata.php?idar=151619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 D. V. Davydov (1784-1839) portréja a Téli palota </a:t>
            </a:r>
            <a:r>
              <a:rPr lang="en-US" sz="1400" dirty="0"/>
              <a:t>Az 1812-es </a:t>
            </a:r>
            <a:r>
              <a:rPr lang="en-US" sz="1400" dirty="0" smtClean="0"/>
              <a:t>Háborús Arcképcsarnok</a:t>
            </a:r>
            <a:r>
              <a:rPr lang="hu-HU" sz="1400" dirty="0" smtClean="0"/>
              <a:t>ában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>
                <a:hlinkClick r:id="rId4"/>
              </a:rPr>
              <a:t>http://</a:t>
            </a:r>
            <a:r>
              <a:rPr lang="hu-HU" sz="1400" u="sng" dirty="0" smtClean="0">
                <a:hlinkClick r:id="rId4"/>
              </a:rPr>
              <a:t>www.hrono.ru/biograf/yazykov.html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N. M. Jazykov (1803-1846) portréja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sz="1400" u="sng" dirty="0">
                <a:hlinkClick r:id="rId5"/>
              </a:rPr>
              <a:t>http://</a:t>
            </a:r>
            <a:r>
              <a:rPr lang="hu-HU" sz="1400" u="sng" dirty="0" smtClean="0">
                <a:hlinkClick r:id="rId5"/>
              </a:rPr>
              <a:t>feb-web.ru/feb/griboed/encyclop/rp_grib.htm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A. Sz. Gribojedov (1795-1829). N. Utkin metszete </a:t>
            </a:r>
            <a:r>
              <a:rPr lang="hu-HU" sz="1400" dirty="0"/>
              <a:t>E. I. </a:t>
            </a:r>
            <a:r>
              <a:rPr lang="de-DE" sz="1400" dirty="0"/>
              <a:t>Estereich</a:t>
            </a:r>
            <a:r>
              <a:rPr lang="hu-HU" sz="1400" dirty="0"/>
              <a:t> </a:t>
            </a:r>
            <a:r>
              <a:rPr lang="hu-HU" sz="1400" dirty="0" smtClean="0"/>
              <a:t>portréja alapján</a:t>
            </a: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u="sng" dirty="0">
                <a:hlinkClick r:id="rId6"/>
              </a:rPr>
              <a:t>https://</a:t>
            </a:r>
            <a:r>
              <a:rPr lang="hu-HU" sz="1400" u="sng" dirty="0" smtClean="0">
                <a:hlinkClick r:id="rId6"/>
              </a:rPr>
              <a:t>artchive.ru/res/media/img/orig/work/072/218028.jpg</a:t>
            </a:r>
            <a:r>
              <a:rPr lang="hu-HU" sz="1400" u="sng" dirty="0" smtClean="0"/>
              <a:t> </a:t>
            </a:r>
            <a:br>
              <a:rPr lang="hu-HU" sz="1400" u="sng" dirty="0" smtClean="0"/>
            </a:br>
            <a:r>
              <a:rPr lang="hu-HU" sz="1400" dirty="0" smtClean="0"/>
              <a:t>          P. A. Vjazemszkij (1792-1878) O. Kiprenszkij portréja (1835)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u="sng" dirty="0" smtClean="0">
                <a:hlinkClick r:id="rId7"/>
              </a:rPr>
              <a:t>http</a:t>
            </a:r>
            <a:r>
              <a:rPr lang="hu-HU" sz="1400" u="sng" dirty="0">
                <a:hlinkClick r:id="rId7"/>
              </a:rPr>
              <a:t>://</a:t>
            </a:r>
            <a:r>
              <a:rPr lang="hu-HU" sz="1400" u="sng" dirty="0" smtClean="0">
                <a:hlinkClick r:id="rId7"/>
              </a:rPr>
              <a:t>feb-web.ru/feb/irl/il0/il6/il6-4482.htm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D. V. Venyevityinov (1805-1827) A. Lagrene </a:t>
            </a:r>
            <a:r>
              <a:rPr lang="hu-HU" sz="1400" dirty="0"/>
              <a:t>portréja </a:t>
            </a:r>
            <a:r>
              <a:rPr lang="hu-HU" sz="1400" dirty="0" smtClean="0"/>
              <a:t>(1820-as évek)</a:t>
            </a:r>
            <a:endParaRPr lang="hu-HU" sz="1400" dirty="0"/>
          </a:p>
        </p:txBody>
      </p:sp>
      <p:pic>
        <p:nvPicPr>
          <p:cNvPr id="3" name="Picture 17" descr="Denis Davydov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8044" cy="111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Yazyk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8614"/>
            <a:ext cx="798044" cy="104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Griboedov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8" y="2811208"/>
            <a:ext cx="798044" cy="1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Vyazemsk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8" y="4098190"/>
            <a:ext cx="832048" cy="11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Venevitinov 1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8" y="5451088"/>
            <a:ext cx="798044" cy="10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Batjushkov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305" y="5672240"/>
            <a:ext cx="913348" cy="11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24" y="4350186"/>
            <a:ext cx="929687" cy="11706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548680"/>
            <a:ext cx="7776592" cy="5989989"/>
          </a:xfrm>
        </p:spPr>
        <p:txBody>
          <a:bodyPr/>
          <a:lstStyle/>
          <a:p>
            <a:pPr marL="0" indent="0">
              <a:buNone/>
            </a:pPr>
            <a:r>
              <a:rPr lang="hu-HU" sz="1400" u="sng" dirty="0">
                <a:hlinkClick r:id="rId5"/>
              </a:rPr>
              <a:t>http://feb-web.ru/feb/irl/il0/il7/il7-129-.</a:t>
            </a:r>
            <a:r>
              <a:rPr lang="hu-HU" sz="1400" u="sng" dirty="0" smtClean="0">
                <a:hlinkClick r:id="rId5"/>
              </a:rPr>
              <a:t>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N. V. Gogol (1809-1852) M. Barysev metszete A. A. Ivanov portréja alapján (1841)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visualrian.ru/images/old_preview/13/89/138935_preview.jpg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M. Ju. Lermontov (1814-1841). P. </a:t>
            </a:r>
            <a:r>
              <a:rPr lang="hu-HU" sz="1400" dirty="0"/>
              <a:t>Z</a:t>
            </a:r>
            <a:r>
              <a:rPr lang="hu-HU" sz="1400" dirty="0" smtClean="0"/>
              <a:t>abolotszkij portréja (1837)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u="sng" dirty="0" smtClean="0">
                <a:hlinkClick r:id="rId7"/>
              </a:rPr>
              <a:t>http</a:t>
            </a:r>
            <a:r>
              <a:rPr lang="hu-HU" sz="1400" u="sng" dirty="0">
                <a:hlinkClick r:id="rId7"/>
              </a:rPr>
              <a:t>://</a:t>
            </a:r>
            <a:r>
              <a:rPr lang="hu-HU" sz="1400" u="sng" dirty="0" smtClean="0">
                <a:hlinkClick r:id="rId7"/>
              </a:rPr>
              <a:t>az.lib.ru/img/b/belinskij_w_g/text_1898_albom_oldorfo/b04.jpg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V. G. Belinszkij (1811-1848). I. Asztafjev portréja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>
                <a:hlinkClick r:id="rId8"/>
              </a:rPr>
              <a:t>https://</a:t>
            </a:r>
            <a:r>
              <a:rPr lang="hu-HU" sz="1400" dirty="0" smtClean="0">
                <a:hlinkClick r:id="rId8"/>
              </a:rPr>
              <a:t>artchive.ru/res/media/img/ox800/work/4f1/451568.jpg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V. A. Zsukovszkij portréja. P. Szokolov, 1820-as évek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>
                <a:hlinkClick r:id="rId9"/>
              </a:rPr>
              <a:t>http://visitvologda.ru/wp-content/uploads/2017/08/Batyushkov-K.N.-</a:t>
            </a:r>
            <a:r>
              <a:rPr lang="hu-HU" sz="1400" dirty="0" smtClean="0">
                <a:hlinkClick r:id="rId9"/>
              </a:rPr>
              <a:t>1.jpg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 K</a:t>
            </a:r>
            <a:r>
              <a:rPr lang="hu-HU" sz="1400" dirty="0"/>
              <a:t>. N. </a:t>
            </a:r>
            <a:r>
              <a:rPr lang="hu-HU" sz="1400" dirty="0" smtClean="0"/>
              <a:t>Batyuskov. O</a:t>
            </a:r>
            <a:r>
              <a:rPr lang="hu-HU" sz="1400" dirty="0"/>
              <a:t>. </a:t>
            </a:r>
            <a:r>
              <a:rPr lang="hu-HU" sz="1400" dirty="0" smtClean="0"/>
              <a:t>Kiprenszkij, 1815.</a:t>
            </a: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22" descr="Gogol 1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20"/>
            <a:ext cx="868325" cy="11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Lermontov 2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5530"/>
            <a:ext cx="868325" cy="13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elinskij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2" y="2918743"/>
            <a:ext cx="880331" cy="12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207375" cy="504056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hu-HU" sz="2400" b="1" dirty="0" smtClean="0"/>
              <a:t>A költők új nemzedéke</a:t>
            </a:r>
            <a:r>
              <a:rPr lang="en-US" sz="2400" b="1" dirty="0" smtClean="0"/>
              <a:t> </a:t>
            </a:r>
            <a:r>
              <a:rPr lang="hu-HU" sz="2400" b="1" dirty="0" smtClean="0"/>
              <a:t>és Ars Poetica-ja: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meglévő költői rendszerek tökéletes elsajátítása és felhasználása mindegyik poétikai normáinak betartásával, szabad váltás a különböző költői rendszerek között,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47B0"/>
                </a:solidFill>
              </a:rPr>
              <a:t>освоение поэтических систем</a:t>
            </a:r>
            <a:r>
              <a:rPr lang="hu-HU" sz="2000" dirty="0" smtClean="0">
                <a:solidFill>
                  <a:srgbClr val="0047B0"/>
                </a:solidFill>
              </a:rPr>
              <a:t/>
            </a:r>
            <a:br>
              <a:rPr lang="hu-HU" sz="2000" dirty="0" smtClean="0">
                <a:solidFill>
                  <a:srgbClr val="0047B0"/>
                </a:solidFill>
              </a:rPr>
            </a:br>
            <a:r>
              <a:rPr lang="hu-HU" sz="2000" dirty="0" smtClean="0">
                <a:solidFill>
                  <a:srgbClr val="0047B0"/>
                </a:solidFill>
              </a:rPr>
              <a:t> </a:t>
            </a:r>
            <a:r>
              <a:rPr lang="ru-RU" sz="2000" dirty="0" smtClean="0">
                <a:solidFill>
                  <a:srgbClr val="0047B0"/>
                </a:solidFill>
              </a:rPr>
              <a:t>соблюдение поэтического ритуала</a:t>
            </a:r>
            <a:r>
              <a:rPr lang="hu-HU" sz="2000" dirty="0" smtClean="0">
                <a:solidFill>
                  <a:srgbClr val="0047B0"/>
                </a:solidFill>
              </a:rPr>
              <a:t/>
            </a:r>
            <a:br>
              <a:rPr lang="hu-HU" sz="2000" dirty="0" smtClean="0">
                <a:solidFill>
                  <a:srgbClr val="0047B0"/>
                </a:solidFill>
              </a:rPr>
            </a:br>
            <a:r>
              <a:rPr lang="hu-HU" sz="2000" dirty="0" smtClean="0">
                <a:solidFill>
                  <a:srgbClr val="0047B0"/>
                </a:solidFill>
              </a:rPr>
              <a:t> </a:t>
            </a:r>
            <a:r>
              <a:rPr lang="ru-RU" sz="2000" dirty="0" smtClean="0">
                <a:solidFill>
                  <a:srgbClr val="0047B0"/>
                </a:solidFill>
              </a:rPr>
              <a:t>свободное переключение систем</a:t>
            </a:r>
            <a:endParaRPr lang="en-US" sz="2000" dirty="0" smtClean="0">
              <a:solidFill>
                <a:srgbClr val="0047B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szövegek telítődnek idézetekkel és asszociatív hivatkozásokkal más szerzőkre / művekre 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→ összeköti több szerző műveit „egy szöveggé”, amely az elsőrangú költők „hátterét” / „közegét” képzi,</a:t>
            </a:r>
            <a:b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4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цитаты и реминисценции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</a:t>
            </a:r>
            <a:endParaRPr lang="hu-H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irodalmi szöveg a már ismert normákat realizálja és megfelel az olvasói elvárásnak,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rgbClr val="0047B0"/>
                </a:solidFill>
              </a:rPr>
              <a:t>текст не должен устанавливать для</a:t>
            </a:r>
            <a:r>
              <a:rPr lang="hu-HU" sz="2000" dirty="0" smtClean="0">
                <a:solidFill>
                  <a:srgbClr val="0047B0"/>
                </a:solidFill>
              </a:rPr>
              <a:t>  </a:t>
            </a:r>
            <a:r>
              <a:rPr lang="ru-RU" sz="2000" dirty="0" smtClean="0">
                <a:solidFill>
                  <a:srgbClr val="0047B0"/>
                </a:solidFill>
              </a:rPr>
              <a:t>читателя свои новые правила, а</a:t>
            </a:r>
            <a:r>
              <a:rPr lang="hu-HU" sz="2000" dirty="0" smtClean="0">
                <a:solidFill>
                  <a:srgbClr val="0047B0"/>
                </a:solidFill>
              </a:rPr>
              <a:t> </a:t>
            </a:r>
            <a:r>
              <a:rPr lang="ru-RU" sz="2000" dirty="0" smtClean="0">
                <a:solidFill>
                  <a:srgbClr val="0047B0"/>
                </a:solidFill>
              </a:rPr>
              <a:t>должен реализовать общеизвестные</a:t>
            </a:r>
            <a:r>
              <a:rPr lang="hu-HU" sz="2000" dirty="0" smtClean="0">
                <a:solidFill>
                  <a:srgbClr val="0047B0"/>
                </a:solidFill>
              </a:rPr>
              <a:t> </a:t>
            </a:r>
            <a:r>
              <a:rPr lang="ru-RU" sz="2000" dirty="0" smtClean="0">
                <a:solidFill>
                  <a:srgbClr val="0047B0"/>
                </a:solidFill>
              </a:rPr>
              <a:t>нормы</a:t>
            </a:r>
            <a:endParaRPr lang="en-US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91512" cy="10080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karamzinizmus</a:t>
            </a:r>
            <a:r>
              <a:rPr lang="ru-RU" sz="32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000" b="1" dirty="0" smtClean="0">
                <a:solidFill>
                  <a:srgbClr val="0047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Карамзинизм</a:t>
            </a:r>
            <a:endParaRPr lang="en-US" sz="3000" b="1" dirty="0" smtClean="0">
              <a:solidFill>
                <a:srgbClr val="0047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36712"/>
            <a:ext cx="82089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200" b="1" i="1" dirty="0" smtClean="0">
                <a:latin typeface="+mn-lt"/>
              </a:rPr>
              <a:t>A </a:t>
            </a:r>
            <a:r>
              <a:rPr lang="hu-HU" sz="2200" b="1" i="1" dirty="0">
                <a:latin typeface="+mn-lt"/>
              </a:rPr>
              <a:t>klasszicizmus: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latin typeface="+mn-lt"/>
              </a:rPr>
              <a:t>	</a:t>
            </a:r>
            <a:r>
              <a:rPr lang="hu-HU" sz="2000" b="1" dirty="0" smtClean="0">
                <a:latin typeface="+mn-lt"/>
              </a:rPr>
              <a:t>G</a:t>
            </a:r>
            <a:r>
              <a:rPr lang="hu-HU" sz="2000" b="1" dirty="0">
                <a:latin typeface="+mn-lt"/>
              </a:rPr>
              <a:t>. R. Gyerzsavin</a:t>
            </a:r>
            <a:r>
              <a:rPr lang="hu-HU" sz="2000" dirty="0">
                <a:latin typeface="+mn-lt"/>
              </a:rPr>
              <a:t>: </a:t>
            </a:r>
            <a:r>
              <a:rPr lang="hu-HU" sz="2000" i="1" dirty="0">
                <a:latin typeface="+mn-lt"/>
              </a:rPr>
              <a:t>Anakreóni dalok</a:t>
            </a:r>
            <a:r>
              <a:rPr lang="hu-HU" sz="2000" dirty="0">
                <a:latin typeface="+mn-lt"/>
              </a:rPr>
              <a:t> c. </a:t>
            </a:r>
            <a:r>
              <a:rPr lang="hu-HU" sz="2000" dirty="0" smtClean="0">
                <a:latin typeface="+mn-lt"/>
              </a:rPr>
              <a:t>verskötet </a:t>
            </a:r>
            <a:r>
              <a:rPr lang="ru-RU" sz="2000" dirty="0">
                <a:latin typeface="+mn-lt"/>
              </a:rPr>
              <a:t>(</a:t>
            </a:r>
            <a:r>
              <a:rPr lang="ru-RU" sz="2000" dirty="0" smtClean="0">
                <a:latin typeface="+mn-lt"/>
              </a:rPr>
              <a:t>1804)</a:t>
            </a:r>
            <a:r>
              <a:rPr lang="hu-HU" sz="2000" dirty="0" smtClean="0">
                <a:latin typeface="+mn-lt"/>
              </a:rPr>
              <a:t>,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		       </a:t>
            </a:r>
            <a:r>
              <a:rPr lang="hu-HU" sz="2000" i="1" dirty="0" smtClean="0">
                <a:latin typeface="+mn-lt"/>
              </a:rPr>
              <a:t>Jevgenijnek</a:t>
            </a:r>
            <a:r>
              <a:rPr lang="hu-HU" sz="2000" i="1" dirty="0">
                <a:latin typeface="+mn-lt"/>
              </a:rPr>
              <a:t>. Zvankai élet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(1807)</a:t>
            </a:r>
            <a:r>
              <a:rPr lang="hu-HU" sz="2000" i="1" dirty="0" smtClean="0">
                <a:latin typeface="+mn-lt"/>
              </a:rPr>
              <a:t>.</a:t>
            </a:r>
            <a:br>
              <a:rPr lang="hu-HU" sz="2000" i="1" dirty="0" smtClean="0">
                <a:latin typeface="+mn-lt"/>
              </a:rPr>
            </a:br>
            <a:r>
              <a:rPr lang="hu-HU" sz="2000" i="1" dirty="0" smtClean="0">
                <a:latin typeface="+mn-lt"/>
              </a:rPr>
              <a:t>	</a:t>
            </a:r>
            <a:r>
              <a:rPr lang="ru-RU" sz="2000" dirty="0">
                <a:solidFill>
                  <a:srgbClr val="0047B0"/>
                </a:solidFill>
                <a:latin typeface="+mn-lt"/>
              </a:rPr>
              <a:t>Г. Р. Державин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:</a:t>
            </a:r>
            <a:r>
              <a:rPr lang="hu-HU" sz="2000" dirty="0" smtClean="0">
                <a:solidFill>
                  <a:srgbClr val="0047B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Сб</a:t>
            </a:r>
            <a:r>
              <a:rPr lang="ru-RU" sz="2000" dirty="0">
                <a:solidFill>
                  <a:srgbClr val="0047B0"/>
                </a:solidFill>
                <a:latin typeface="+mn-lt"/>
              </a:rPr>
              <a:t>. </a:t>
            </a:r>
            <a:r>
              <a:rPr lang="ru-RU" sz="2000" i="1" dirty="0">
                <a:solidFill>
                  <a:srgbClr val="0047B0"/>
                </a:solidFill>
                <a:latin typeface="+mn-lt"/>
              </a:rPr>
              <a:t>Анакреонтические песни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,</a:t>
            </a:r>
            <a:r>
              <a:rPr lang="hu-HU" sz="2000" dirty="0" smtClean="0">
                <a:solidFill>
                  <a:srgbClr val="0047B0"/>
                </a:solidFill>
                <a:latin typeface="+mn-lt"/>
              </a:rPr>
              <a:t/>
            </a:r>
            <a:br>
              <a:rPr lang="hu-HU" sz="2000" dirty="0" smtClean="0">
                <a:solidFill>
                  <a:srgbClr val="0047B0"/>
                </a:solidFill>
                <a:latin typeface="+mn-lt"/>
              </a:rPr>
            </a:br>
            <a:r>
              <a:rPr lang="hu-HU" sz="2000" dirty="0" smtClean="0">
                <a:solidFill>
                  <a:srgbClr val="0047B0"/>
                </a:solidFill>
                <a:latin typeface="+mn-lt"/>
              </a:rPr>
              <a:t>			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47B0"/>
                </a:solidFill>
                <a:latin typeface="+mn-lt"/>
              </a:rPr>
              <a:t>Евгению. Жизнь </a:t>
            </a:r>
            <a:r>
              <a:rPr lang="ru-RU" sz="2000" i="1" dirty="0" smtClean="0">
                <a:solidFill>
                  <a:srgbClr val="0047B0"/>
                </a:solidFill>
                <a:latin typeface="+mn-lt"/>
              </a:rPr>
              <a:t>Званская</a:t>
            </a:r>
            <a:endParaRPr lang="ru-RU" sz="2000" i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b="1" dirty="0" smtClean="0">
                <a:latin typeface="+mn-lt"/>
              </a:rPr>
              <a:t>	A</a:t>
            </a:r>
            <a:r>
              <a:rPr lang="hu-HU" sz="2000" b="1" dirty="0">
                <a:latin typeface="+mn-lt"/>
              </a:rPr>
              <a:t>. Sz. Siskov</a:t>
            </a:r>
            <a:r>
              <a:rPr lang="hu-HU" sz="2000" dirty="0">
                <a:latin typeface="+mn-lt"/>
              </a:rPr>
              <a:t>: </a:t>
            </a:r>
            <a:r>
              <a:rPr lang="hu-HU" sz="2000" i="1" dirty="0">
                <a:latin typeface="+mn-lt"/>
              </a:rPr>
              <a:t>Elmélkedés a régi és az új stílusról</a:t>
            </a:r>
            <a:r>
              <a:rPr lang="ru-RU" sz="2000" i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(1803</a:t>
            </a:r>
            <a:r>
              <a:rPr lang="ru-RU" sz="2000" dirty="0" smtClean="0">
                <a:latin typeface="+mn-lt"/>
              </a:rPr>
              <a:t>)</a:t>
            </a:r>
            <a:r>
              <a:rPr lang="hu-HU" sz="2000" dirty="0" smtClean="0">
                <a:latin typeface="+mn-lt"/>
              </a:rPr>
              <a:t/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</a:t>
            </a:r>
            <a:r>
              <a:rPr lang="ru-RU" sz="2000" dirty="0">
                <a:solidFill>
                  <a:srgbClr val="0047B0"/>
                </a:solidFill>
                <a:latin typeface="+mn-lt"/>
              </a:rPr>
              <a:t>А. С. Шишков: </a:t>
            </a:r>
            <a:r>
              <a:rPr lang="ru-RU" sz="2000" i="1" dirty="0">
                <a:solidFill>
                  <a:srgbClr val="0047B0"/>
                </a:solidFill>
                <a:latin typeface="+mn-lt"/>
              </a:rPr>
              <a:t>Рассуждение о старом и новом слоге</a:t>
            </a:r>
            <a:endParaRPr lang="hu-HU" sz="2000" dirty="0">
              <a:solidFill>
                <a:srgbClr val="0047B0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200" b="1" i="1" dirty="0" smtClean="0">
                <a:latin typeface="+mn-lt"/>
              </a:rPr>
              <a:t>A szentimentalizmus:</a:t>
            </a:r>
            <a:endParaRPr lang="hu-HU" sz="2200" b="1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 smtClean="0">
                <a:latin typeface="+mn-lt"/>
              </a:rPr>
              <a:t>	Ny</a:t>
            </a:r>
            <a:r>
              <a:rPr lang="hu-HU" sz="2000" b="1" dirty="0">
                <a:latin typeface="+mn-lt"/>
              </a:rPr>
              <a:t>. M. Karamzin</a:t>
            </a:r>
            <a:r>
              <a:rPr lang="hu-HU" sz="2000" dirty="0" smtClean="0">
                <a:latin typeface="+mn-lt"/>
              </a:rPr>
              <a:t>:</a:t>
            </a: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hu-H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Miért </a:t>
            </a:r>
            <a:r>
              <a:rPr lang="hu-H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kevés az írói </a:t>
            </a:r>
            <a:r>
              <a:rPr lang="hu-H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talentum</a:t>
            </a:r>
            <a:br>
              <a:rPr lang="hu-H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hu-H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Oroszországban</a:t>
            </a:r>
            <a:r>
              <a:rPr lang="hu-H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2000" dirty="0">
                <a:latin typeface="+mn-lt"/>
              </a:rPr>
              <a:t>(1802</a:t>
            </a:r>
            <a:r>
              <a:rPr lang="ru-RU" sz="2000" dirty="0" smtClean="0">
                <a:latin typeface="+mn-lt"/>
              </a:rPr>
              <a:t>)</a:t>
            </a:r>
            <a:endParaRPr lang="hu-HU" sz="2000" dirty="0" smtClean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hu-HU" sz="2000" dirty="0">
                <a:latin typeface="+mn-lt"/>
              </a:rPr>
              <a:t>	</a:t>
            </a:r>
            <a:r>
              <a:rPr lang="ru-RU" sz="2000" dirty="0">
                <a:solidFill>
                  <a:srgbClr val="0047B0"/>
                </a:solidFill>
                <a:latin typeface="+mn-lt"/>
              </a:rPr>
              <a:t> Н. М. Карамзин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:</a:t>
            </a:r>
            <a:r>
              <a:rPr lang="hu-HU" sz="2000" dirty="0" smtClean="0">
                <a:solidFill>
                  <a:srgbClr val="0047B0"/>
                </a:solidFill>
                <a:latin typeface="+mn-lt"/>
              </a:rPr>
              <a:t/>
            </a:r>
            <a:br>
              <a:rPr lang="hu-HU" sz="2000" dirty="0" smtClean="0">
                <a:solidFill>
                  <a:srgbClr val="0047B0"/>
                </a:solidFill>
                <a:latin typeface="+mn-lt"/>
              </a:rPr>
            </a:br>
            <a:r>
              <a:rPr lang="hu-HU" sz="2000" dirty="0" smtClean="0">
                <a:solidFill>
                  <a:srgbClr val="0047B0"/>
                </a:solidFill>
                <a:latin typeface="+mn-lt"/>
              </a:rPr>
              <a:t>		</a:t>
            </a:r>
            <a:r>
              <a:rPr lang="ru-RU" sz="2000" i="1" dirty="0" smtClean="0">
                <a:solidFill>
                  <a:srgbClr val="0047B0"/>
                </a:solidFill>
                <a:latin typeface="+mn-lt"/>
              </a:rPr>
              <a:t>Отчего </a:t>
            </a:r>
            <a:r>
              <a:rPr lang="ru-RU" sz="2000" i="1" dirty="0">
                <a:solidFill>
                  <a:srgbClr val="0047B0"/>
                </a:solidFill>
                <a:latin typeface="+mn-lt"/>
              </a:rPr>
              <a:t>в </a:t>
            </a:r>
            <a:r>
              <a:rPr lang="ru-RU" sz="2000" i="1" dirty="0" smtClean="0">
                <a:solidFill>
                  <a:srgbClr val="0047B0"/>
                </a:solidFill>
                <a:latin typeface="+mn-lt"/>
              </a:rPr>
              <a:t>России</a:t>
            </a:r>
            <a:r>
              <a:rPr lang="hu-HU" sz="2000" i="1" dirty="0" smtClean="0">
                <a:solidFill>
                  <a:srgbClr val="0047B0"/>
                </a:solidFill>
                <a:latin typeface="+mn-lt"/>
              </a:rPr>
              <a:t/>
            </a:r>
            <a:br>
              <a:rPr lang="hu-HU" sz="2000" i="1" dirty="0" smtClean="0">
                <a:solidFill>
                  <a:srgbClr val="0047B0"/>
                </a:solidFill>
                <a:latin typeface="+mn-lt"/>
              </a:rPr>
            </a:br>
            <a:r>
              <a:rPr lang="hu-HU" sz="2000" i="1" dirty="0" smtClean="0">
                <a:solidFill>
                  <a:srgbClr val="0047B0"/>
                </a:solidFill>
                <a:latin typeface="+mn-lt"/>
              </a:rPr>
              <a:t>		</a:t>
            </a:r>
            <a:r>
              <a:rPr lang="ru-RU" sz="2000" i="1" dirty="0" smtClean="0">
                <a:solidFill>
                  <a:srgbClr val="0047B0"/>
                </a:solidFill>
                <a:latin typeface="+mn-lt"/>
              </a:rPr>
              <a:t>мало </a:t>
            </a:r>
            <a:r>
              <a:rPr lang="ru-RU" sz="2000" i="1" dirty="0">
                <a:solidFill>
                  <a:srgbClr val="0047B0"/>
                </a:solidFill>
                <a:latin typeface="+mn-lt"/>
              </a:rPr>
              <a:t>авторских талантов</a:t>
            </a:r>
            <a:r>
              <a:rPr lang="ru-RU" sz="2000" i="1" dirty="0" smtClean="0">
                <a:solidFill>
                  <a:srgbClr val="0047B0"/>
                </a:solidFill>
                <a:latin typeface="+mn-lt"/>
              </a:rPr>
              <a:t>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dirty="0" smtClean="0">
                <a:latin typeface="+mn-lt"/>
              </a:rPr>
              <a:t>«</a:t>
            </a:r>
            <a:r>
              <a:rPr lang="hu-HU" sz="2200" dirty="0" smtClean="0">
                <a:latin typeface="+mn-lt"/>
              </a:rPr>
              <a:t>Felvilágosodás-kori realizmus</a:t>
            </a:r>
            <a:r>
              <a:rPr lang="ru-RU" sz="2200" dirty="0" smtClean="0">
                <a:latin typeface="+mn-lt"/>
              </a:rPr>
              <a:t>»</a:t>
            </a:r>
            <a:endParaRPr lang="hu-HU" sz="2200" dirty="0" smtClean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I</a:t>
            </a:r>
            <a:r>
              <a:rPr 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A. </a:t>
            </a: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Krilov:</a:t>
            </a:r>
            <a:b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hu-HU" sz="2000" dirty="0" smtClean="0">
                <a:latin typeface="+mn-lt"/>
              </a:rPr>
              <a:t>Állatmeséinek népiessége / nyelvezete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И</a:t>
            </a:r>
            <a:r>
              <a:rPr lang="ru-RU" sz="2000" dirty="0">
                <a:solidFill>
                  <a:srgbClr val="0047B0"/>
                </a:solidFill>
                <a:latin typeface="+mn-lt"/>
              </a:rPr>
              <a:t>. А. </a:t>
            </a:r>
            <a:r>
              <a:rPr lang="ru-RU" sz="2000" dirty="0" smtClean="0">
                <a:solidFill>
                  <a:srgbClr val="0047B0"/>
                </a:solidFill>
                <a:latin typeface="+mn-lt"/>
              </a:rPr>
              <a:t>Крылов: басни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724" y="1166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meglévő költői rendszerek</a:t>
            </a:r>
            <a:endParaRPr lang="en-US" sz="28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7240C"/>
              </a:clrFrom>
              <a:clrTo>
                <a:srgbClr val="2724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5" b="5843"/>
          <a:stretch/>
        </p:blipFill>
        <p:spPr>
          <a:xfrm>
            <a:off x="6228184" y="3037567"/>
            <a:ext cx="2885953" cy="379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39852"/>
            <a:ext cx="5616302" cy="2592288"/>
          </a:xfrm>
        </p:spPr>
        <p:txBody>
          <a:bodyPr/>
          <a:lstStyle/>
          <a:p>
            <a:pPr marL="360000" lvl="1" indent="-36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francia </a:t>
            </a:r>
            <a:r>
              <a:rPr lang="hu-HU" sz="2000" dirty="0"/>
              <a:t>„</a:t>
            </a:r>
            <a:r>
              <a:rPr lang="fr-FR" sz="2000" dirty="0"/>
              <a:t>poésie fugitive</a:t>
            </a:r>
            <a:r>
              <a:rPr lang="hu-HU" sz="2000" dirty="0" smtClean="0"/>
              <a:t>”</a:t>
            </a:r>
            <a:br>
              <a:rPr lang="hu-HU" sz="2000" dirty="0" smtClean="0"/>
            </a:br>
            <a:r>
              <a:rPr lang="hu-HU" sz="2000" dirty="0" smtClean="0"/>
              <a:t>	</a:t>
            </a:r>
            <a:r>
              <a:rPr lang="ru-RU" sz="2000" dirty="0">
                <a:solidFill>
                  <a:srgbClr val="0047B0"/>
                </a:solidFill>
              </a:rPr>
              <a:t>французская легкая поэзия</a:t>
            </a:r>
          </a:p>
          <a:p>
            <a:pPr marL="360000" lvl="1" indent="-36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német </a:t>
            </a:r>
            <a:r>
              <a:rPr lang="de-DE" sz="2000" dirty="0" smtClean="0"/>
              <a:t>Sturm und Drang</a:t>
            </a:r>
            <a:r>
              <a:rPr lang="hu-HU" sz="2000" dirty="0" smtClean="0"/>
              <a:t>,</a:t>
            </a:r>
          </a:p>
          <a:p>
            <a:pPr marL="360000" lvl="1" indent="-36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az angol és német „síri (temetői) költészet”</a:t>
            </a:r>
            <a:br>
              <a:rPr lang="hu-HU" sz="2000" dirty="0" smtClean="0"/>
            </a:br>
            <a:r>
              <a:rPr lang="hu-HU" sz="2000" dirty="0" smtClean="0"/>
              <a:t>	</a:t>
            </a:r>
            <a:r>
              <a:rPr lang="ru-RU" sz="2000" dirty="0">
                <a:solidFill>
                  <a:srgbClr val="0047B0"/>
                </a:solidFill>
              </a:rPr>
              <a:t>кладбищенская </a:t>
            </a:r>
            <a:r>
              <a:rPr lang="ru-RU" sz="2000" dirty="0" smtClean="0">
                <a:solidFill>
                  <a:srgbClr val="0047B0"/>
                </a:solidFill>
              </a:rPr>
              <a:t>поэзия</a:t>
            </a:r>
            <a:r>
              <a:rPr lang="hu-HU" sz="2000" dirty="0" smtClean="0"/>
              <a:t>,</a:t>
            </a:r>
          </a:p>
          <a:p>
            <a:pPr marL="360000" lvl="1" indent="-36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skót-angol </a:t>
            </a:r>
            <a:r>
              <a:rPr lang="en-US" sz="2000" dirty="0" smtClean="0"/>
              <a:t>Ossian</a:t>
            </a:r>
            <a:r>
              <a:rPr lang="hu-HU" sz="2000" dirty="0" smtClean="0"/>
              <a:t>i költészet</a:t>
            </a:r>
            <a:br>
              <a:rPr lang="hu-HU" sz="2000" dirty="0" smtClean="0"/>
            </a:br>
            <a:r>
              <a:rPr lang="hu-HU" sz="2000" dirty="0" smtClean="0"/>
              <a:t>	</a:t>
            </a:r>
            <a:r>
              <a:rPr lang="ru-RU" sz="2000" dirty="0" smtClean="0">
                <a:solidFill>
                  <a:srgbClr val="0047B0"/>
                </a:solidFill>
              </a:rPr>
              <a:t>оссианизм</a:t>
            </a:r>
            <a:r>
              <a:rPr lang="ru-RU" sz="2000" dirty="0">
                <a:solidFill>
                  <a:srgbClr val="0047B0"/>
                </a:solidFill>
              </a:rPr>
              <a:t>, оссианическая поэзия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3568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Európai </a:t>
            </a: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irodalmi (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preromantikai) impulzusok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19213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 karamzinizmus költői világképe 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3839919"/>
            <a:ext cx="85689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 költészetnek szüksége van </a:t>
            </a:r>
            <a:r>
              <a:rPr lang="hu-HU" sz="2000" dirty="0">
                <a:latin typeface="+mn-lt"/>
              </a:rPr>
              <a:t>(a normákat nem tudó</a:t>
            </a:r>
            <a:r>
              <a:rPr lang="hu-HU" sz="2000" dirty="0" smtClean="0">
                <a:latin typeface="+mn-lt"/>
              </a:rPr>
              <a:t>) „ellenfelekre”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Az ideális és anti-ideális egymás mellettisége (költői értelmetlenségek)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 baráti körbeli költészet bennfentes nyelve, motívumrendszere és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műfajai (epigramma, episztola) </a:t>
            </a:r>
            <a:r>
              <a:rPr lang="hu-HU" sz="2000" dirty="0" smtClean="0">
                <a:latin typeface="+mn-lt"/>
                <a:cs typeface="Times New Roman" panose="02020603050405020304" pitchFamily="18" charset="0"/>
              </a:rPr>
              <a:t>→ „hétköznapi” versköltés és</a:t>
            </a:r>
            <a:br>
              <a:rPr lang="hu-H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hu-HU" sz="2000" dirty="0" smtClean="0">
                <a:latin typeface="+mn-lt"/>
                <a:cs typeface="Times New Roman" panose="02020603050405020304" pitchFamily="18" charset="0"/>
              </a:rPr>
              <a:t>az irodalom „hétköznapisága” </a:t>
            </a:r>
            <a:r>
              <a:rPr lang="hu-H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  <a:cs typeface="Times New Roman" panose="02020603050405020304" pitchFamily="18" charset="0"/>
              </a:rPr>
              <a:t>„A költészet és az élet egy s ugyanaz” romantikus elv születése =</a:t>
            </a:r>
            <a:br>
              <a:rPr lang="hu-H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hu-HU" sz="2000" dirty="0" smtClean="0">
                <a:latin typeface="+mn-lt"/>
                <a:cs typeface="Times New Roman" panose="02020603050405020304" pitchFamily="18" charset="0"/>
              </a:rPr>
              <a:t>a valóság és az irodalom közötti határ elmosódása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b="1" dirty="0" smtClean="0">
                <a:latin typeface="+mj-lt"/>
              </a:rPr>
              <a:t>A </a:t>
            </a:r>
            <a:r>
              <a:rPr lang="hu-HU" sz="2800" b="1" dirty="0">
                <a:latin typeface="+mj-lt"/>
              </a:rPr>
              <a:t>preromantika hőse és </a:t>
            </a:r>
            <a:r>
              <a:rPr lang="hu-HU" sz="2800" b="1" dirty="0" smtClean="0">
                <a:latin typeface="+mj-lt"/>
              </a:rPr>
              <a:t>világképe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3816423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v"/>
              <a:defRPr/>
            </a:pP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költői „én”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ábrándozó,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lustálkodó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vagy bolyongó ember típusa,</a:t>
            </a:r>
            <a: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идеальный облик поэта:</a:t>
            </a:r>
            <a:br>
              <a:rPr lang="ru-RU" sz="2000" kern="0" dirty="0" smtClean="0">
                <a:solidFill>
                  <a:srgbClr val="0047B0"/>
                </a:solidFill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беспечный</a:t>
            </a:r>
            <a:r>
              <a:rPr lang="hu-HU" sz="2000" kern="0" dirty="0" smtClean="0">
                <a:solidFill>
                  <a:srgbClr val="0047B0"/>
                </a:solidFill>
              </a:rPr>
              <a:t> </a:t>
            </a:r>
            <a:r>
              <a:rPr lang="ru-RU" sz="2000" kern="0" dirty="0" smtClean="0">
                <a:solidFill>
                  <a:srgbClr val="0047B0"/>
                </a:solidFill>
              </a:rPr>
              <a:t>ленивец,</a:t>
            </a:r>
            <a:br>
              <a:rPr lang="ru-RU" sz="2000" kern="0" dirty="0" smtClean="0">
                <a:solidFill>
                  <a:srgbClr val="0047B0"/>
                </a:solidFill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мечтатель,</a:t>
            </a:r>
            <a:r>
              <a:rPr lang="hu-HU" sz="2000" kern="0" dirty="0" smtClean="0">
                <a:solidFill>
                  <a:srgbClr val="0047B0"/>
                </a:solidFill>
              </a:rPr>
              <a:t/>
            </a:r>
            <a:br>
              <a:rPr lang="hu-HU" sz="2000" kern="0" dirty="0" smtClean="0">
                <a:solidFill>
                  <a:srgbClr val="0047B0"/>
                </a:solidFill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странник</a:t>
            </a:r>
            <a:endParaRPr lang="hu-HU" sz="2000" kern="0" dirty="0" smtClean="0">
              <a:solidFill>
                <a:srgbClr val="0047B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v"/>
              <a:defRPr/>
            </a:pP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familiaritás mint életérzés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és költői világkép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br>
              <a:rPr lang="ru-RU" sz="2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Феномен</a:t>
            </a:r>
            <a:br>
              <a:rPr lang="ru-RU" sz="2000" kern="0" dirty="0" smtClean="0">
                <a:solidFill>
                  <a:srgbClr val="0047B0"/>
                </a:solidFill>
              </a:rPr>
            </a:br>
            <a:r>
              <a:rPr lang="ru-RU" sz="2000" kern="0" dirty="0" smtClean="0">
                <a:solidFill>
                  <a:srgbClr val="0047B0"/>
                </a:solidFill>
              </a:rPr>
              <a:t>бытового поэтизирования</a:t>
            </a:r>
            <a:endParaRPr lang="hu-HU" sz="2000" kern="0" dirty="0">
              <a:solidFill>
                <a:srgbClr val="0047B0"/>
              </a:solidFill>
              <a:sym typeface="Wingdings" pitchFamily="2" charset="2"/>
            </a:endParaRPr>
          </a:p>
        </p:txBody>
      </p:sp>
      <p:pic>
        <p:nvPicPr>
          <p:cNvPr id="8" name="Picture 7" descr="23 ZhukovskijKipr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flipH="1">
            <a:off x="5066093" y="2060848"/>
            <a:ext cx="4077907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9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772400" cy="93503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hu-HU" sz="4600" b="1" u="sng" dirty="0" smtClean="0">
                <a:ln w="12700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rgbClr val="78323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itchFamily="18" charset="0"/>
              </a:rPr>
              <a:t>Az orosz romantika</a:t>
            </a:r>
            <a:endParaRPr lang="en-US" sz="4600" b="1" u="sng" dirty="0" smtClean="0">
              <a:ln w="12700">
                <a:solidFill>
                  <a:schemeClr val="accent1">
                    <a:lumMod val="25000"/>
                  </a:schemeClr>
                </a:solidFill>
                <a:prstDash val="solid"/>
              </a:ln>
              <a:solidFill>
                <a:srgbClr val="78323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0"/>
            <a:ext cx="9144000" cy="7667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38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hu-HU" sz="3600" b="1" dirty="0" smtClean="0">
                <a:solidFill>
                  <a:srgbClr val="0038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u="sng" dirty="0" smtClean="0">
                <a:ln>
                  <a:solidFill>
                    <a:srgbClr val="5A5800"/>
                  </a:solidFill>
                </a:ln>
                <a:solidFill>
                  <a:srgbClr val="7832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</a:t>
            </a:r>
            <a:r>
              <a:rPr lang="en-US" sz="36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ru-RU" sz="36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600" b="1" u="sng" dirty="0" smtClean="0">
                <a:ln>
                  <a:solidFill>
                    <a:srgbClr val="5A5800"/>
                  </a:solidFill>
                </a:ln>
                <a:solidFill>
                  <a:srgbClr val="7832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романтизм</a:t>
            </a:r>
            <a:endParaRPr lang="en-US" sz="3600" b="1" u="sng" dirty="0" smtClean="0">
              <a:ln>
                <a:solidFill>
                  <a:srgbClr val="5A5800"/>
                </a:solidFill>
              </a:ln>
              <a:solidFill>
                <a:srgbClr val="78323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4" descr="Zhukovskij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3382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atjushkov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1484313"/>
            <a:ext cx="10969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Krylov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0713"/>
            <a:ext cx="11112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Derzhav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10287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Karamzin 4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1363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Pushkin 4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23272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Kjuhelbek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9" y="4211803"/>
            <a:ext cx="50470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Ryleev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1" y="4221887"/>
            <a:ext cx="46588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3" descr="Al Odoevskij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44" y="4211803"/>
            <a:ext cx="54176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4" descr="Griboedov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8" y="5811046"/>
            <a:ext cx="56117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Bestuzhev Marlinskij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40" y="4211803"/>
            <a:ext cx="54176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6" descr="Vyazem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57" y="5811046"/>
            <a:ext cx="54148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7" descr="Denis Davydov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70" y="5059863"/>
            <a:ext cx="51353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8" descr="Baratynsij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7" y="5059863"/>
            <a:ext cx="59149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9" descr="Delvi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6" y="5059863"/>
            <a:ext cx="59305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0" descr="Yazykov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87" y="5059863"/>
            <a:ext cx="54748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1" descr="Venevitinov 1 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62" y="5811046"/>
            <a:ext cx="557357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2" descr="Gogol 1b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12112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3" descr="Lermontov 2b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860800"/>
            <a:ext cx="10541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4" descr="Belinskij 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229225"/>
            <a:ext cx="11763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solidFill>
                  <a:srgbClr val="7300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19. század első felének orosz irodalma (periodizáció)</a:t>
            </a:r>
            <a:br>
              <a:rPr lang="hu-HU" sz="3200" b="1" dirty="0" smtClean="0">
                <a:solidFill>
                  <a:srgbClr val="7300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2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Периодизация истории русской литературы</a:t>
            </a:r>
            <a:br>
              <a:rPr lang="ru-RU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первой половины </a:t>
            </a:r>
            <a:r>
              <a:rPr lang="en-US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XIX </a:t>
            </a:r>
            <a:r>
              <a:rPr lang="ru-RU" sz="2400" b="1" dirty="0" smtClean="0">
                <a:solidFill>
                  <a:srgbClr val="005D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века</a:t>
            </a:r>
            <a:endParaRPr lang="en-US" sz="24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1370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1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periodizáció kritériumai:</a:t>
            </a:r>
          </a:p>
          <a:p>
            <a:pPr marL="357188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  <a:defRPr/>
            </a:pPr>
            <a:r>
              <a:rPr lang="hu-HU" sz="2000" b="1" dirty="0" smtClean="0">
                <a:latin typeface="+mj-lt"/>
              </a:rPr>
              <a:t>Az irodalmi élet jelenségei alapján (viták, irodalmi csoportok).</a:t>
            </a:r>
          </a:p>
          <a:p>
            <a:pPr marL="357188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  <a:defRPr/>
            </a:pPr>
            <a:r>
              <a:rPr lang="hu-HU" sz="2000" b="1" dirty="0" smtClean="0">
                <a:latin typeface="+mj-lt"/>
              </a:rPr>
              <a:t>Eltérő irányzatok érettsége (passzív, aktív).</a:t>
            </a:r>
          </a:p>
          <a:p>
            <a:pPr marL="357188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  <a:defRPr/>
            </a:pPr>
            <a:r>
              <a:rPr lang="hu-HU" sz="2000" b="1" dirty="0" smtClean="0">
                <a:latin typeface="+mj-lt"/>
              </a:rPr>
              <a:t>Írói nemzedékek egymásutánisága („mester / tanítvány”):</a:t>
            </a:r>
          </a:p>
          <a:p>
            <a:pPr marL="536575" lvl="1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hu-HU" sz="2000" dirty="0" smtClean="0"/>
              <a:t>1780-as</a:t>
            </a:r>
            <a:r>
              <a:rPr lang="en-US" sz="2000" dirty="0" smtClean="0"/>
              <a:t> </a:t>
            </a:r>
            <a:r>
              <a:rPr lang="hu-HU" sz="2000" dirty="0" smtClean="0"/>
              <a:t>évek – Zsukovszkij, Batyuskov, Davidov, Vjazemszkij, Gribojedov,</a:t>
            </a:r>
          </a:p>
          <a:p>
            <a:pPr marL="536575" lvl="1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hu-HU" sz="2000" dirty="0" smtClean="0"/>
              <a:t>1790-as </a:t>
            </a:r>
            <a:r>
              <a:rPr lang="hu-HU" sz="2000" dirty="0"/>
              <a:t>évek– </a:t>
            </a:r>
            <a:r>
              <a:rPr lang="hu-HU" sz="2000" dirty="0" smtClean="0"/>
              <a:t>Rilejev, Besztuzsev, Küchelb</a:t>
            </a:r>
            <a:r>
              <a:rPr lang="en-US" sz="2000" dirty="0" smtClean="0">
                <a:cs typeface="Times New Roman" pitchFamily="18" charset="0"/>
              </a:rPr>
              <a:t>ä</a:t>
            </a:r>
            <a:r>
              <a:rPr lang="hu-HU" sz="2000" dirty="0" smtClean="0"/>
              <a:t>cker, Delvig, Puskin,</a:t>
            </a:r>
          </a:p>
          <a:p>
            <a:pPr marL="536575" lvl="1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hu-HU" sz="2000" dirty="0" smtClean="0"/>
              <a:t>1800-as </a:t>
            </a:r>
            <a:r>
              <a:rPr lang="hu-HU" sz="2000" dirty="0"/>
              <a:t>évek– </a:t>
            </a:r>
            <a:r>
              <a:rPr lang="hu-HU" sz="2000" dirty="0" smtClean="0"/>
              <a:t>Baratinszkij,  A. Odojevszkij,  Jazikov, Tyutcsev,</a:t>
            </a:r>
            <a:br>
              <a:rPr lang="hu-HU" sz="2000" dirty="0" smtClean="0"/>
            </a:br>
            <a:r>
              <a:rPr lang="hu-HU" sz="2000" dirty="0" smtClean="0"/>
              <a:t>		       V. Odoevszkij, Venyevityinov</a:t>
            </a:r>
          </a:p>
          <a:p>
            <a:pPr marL="536575" lvl="1" indent="-357188" eaLnBrk="1" hangingPunct="1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FontTx/>
              <a:buNone/>
              <a:defRPr/>
            </a:pPr>
            <a:endParaRPr lang="hu-HU" sz="2000" u="dotDotDash" dirty="0" smtClean="0"/>
          </a:p>
          <a:p>
            <a:pPr marL="536575" lvl="1" indent="-357188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  <a:defRPr/>
            </a:pPr>
            <a:r>
              <a:rPr lang="hu-HU" sz="2000" dirty="0" smtClean="0"/>
              <a:t> 1810-es </a:t>
            </a:r>
            <a:r>
              <a:rPr lang="hu-HU" sz="2000" dirty="0"/>
              <a:t>évek– </a:t>
            </a:r>
            <a:r>
              <a:rPr lang="hu-HU" sz="2000" dirty="0" smtClean="0"/>
              <a:t>Gogol, Lermontov…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35263" y="5661025"/>
            <a:ext cx="3673475" cy="0"/>
          </a:xfrm>
          <a:prstGeom prst="line">
            <a:avLst/>
          </a:prstGeom>
          <a:ln>
            <a:solidFill>
              <a:srgbClr val="6486B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758" y="332656"/>
            <a:ext cx="6429466" cy="2735982"/>
          </a:xfrm>
        </p:spPr>
        <p:txBody>
          <a:bodyPr/>
          <a:lstStyle/>
          <a:p>
            <a:pPr marL="609600" indent="-609600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1810-es évek: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0000" indent="-3600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hu-HU" sz="2000" dirty="0" smtClean="0"/>
              <a:t>az orosz romantika kialakulása,</a:t>
            </a:r>
            <a:r>
              <a:rPr lang="ru-RU" sz="2000" dirty="0" smtClean="0"/>
              <a:t> </a:t>
            </a:r>
            <a:r>
              <a:rPr lang="hu-HU" sz="2000" dirty="0" smtClean="0"/>
              <a:t>a klasszicista és „karamzinista”</a:t>
            </a:r>
            <a:r>
              <a:rPr lang="ru-RU" sz="2000" dirty="0" smtClean="0"/>
              <a:t> </a:t>
            </a:r>
            <a:r>
              <a:rPr lang="hu-HU" sz="2000" dirty="0" smtClean="0"/>
              <a:t>irodalmi tábor szembenállása</a:t>
            </a:r>
            <a:br>
              <a:rPr lang="hu-HU" sz="2000" dirty="0" smtClean="0"/>
            </a:br>
            <a:r>
              <a:rPr lang="ru-RU" sz="2000" dirty="0" smtClean="0"/>
              <a:t> </a:t>
            </a:r>
            <a:r>
              <a:rPr lang="hu-HU" sz="2000" dirty="0" smtClean="0"/>
              <a:t>(</a:t>
            </a:r>
            <a:r>
              <a:rPr lang="hu-HU" sz="2000" i="1" dirty="0" smtClean="0"/>
              <a:t>Az orosz szó kedvelőinek társassága</a:t>
            </a:r>
            <a:r>
              <a:rPr lang="ru-RU" sz="2000" i="1" dirty="0" smtClean="0"/>
              <a:t> </a:t>
            </a:r>
            <a:r>
              <a:rPr lang="hu-HU" sz="2000" dirty="0" smtClean="0"/>
              <a:t>és </a:t>
            </a:r>
            <a:r>
              <a:rPr lang="hu-HU" sz="2000" i="1" dirty="0" smtClean="0"/>
              <a:t>Arzamas</a:t>
            </a:r>
            <a:r>
              <a:rPr lang="hu-HU" sz="2000" dirty="0" smtClean="0"/>
              <a:t>),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5DE6"/>
                </a:solidFill>
              </a:rPr>
              <a:t>Беседа любителей русского слова и Арзамас</a:t>
            </a:r>
            <a:endParaRPr lang="hu-HU" sz="2000" dirty="0" smtClean="0"/>
          </a:p>
          <a:p>
            <a:pPr marL="360000" indent="-3600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hu-HU" sz="2000" dirty="0" smtClean="0"/>
              <a:t>viták az irodalmi nyelvről, népiségről,</a:t>
            </a:r>
            <a:r>
              <a:rPr lang="ru-RU" sz="2000" dirty="0" smtClean="0"/>
              <a:t> </a:t>
            </a:r>
            <a:r>
              <a:rPr lang="hu-HU" sz="2000" dirty="0" smtClean="0"/>
              <a:t>ballada műfajáról</a:t>
            </a:r>
            <a:r>
              <a:rPr lang="ru-RU" sz="2000" dirty="0" smtClean="0"/>
              <a:t>,</a:t>
            </a:r>
            <a:r>
              <a:rPr lang="hu-HU" sz="2000" dirty="0" smtClean="0"/>
              <a:t> fordulat a történetiséghez,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5DE6"/>
                </a:solidFill>
              </a:rPr>
              <a:t>народность литературы, историзм, баллада</a:t>
            </a:r>
            <a:endParaRPr lang="hu-HU" sz="2000" dirty="0" smtClean="0">
              <a:solidFill>
                <a:srgbClr val="005DE6"/>
              </a:solidFill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843808" y="3627468"/>
            <a:ext cx="597793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Tx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  <a:t>Vaszilij Zsukovszkij „pszichologizáló” romantikája,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</a:b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психологический романтизм</a:t>
            </a:r>
            <a:b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</a:b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В. А. Жуковского</a:t>
            </a:r>
            <a:endParaRPr lang="hu-HU" sz="2000" dirty="0">
              <a:solidFill>
                <a:srgbClr val="000000"/>
              </a:solidFill>
              <a:latin typeface="Georgia" pitchFamily="18" charset="0"/>
              <a:cs typeface="+mn-cs"/>
            </a:endParaRPr>
          </a:p>
          <a:p>
            <a:pPr marL="358775" indent="-358775">
              <a:buFontTx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  <a:t>Konsztantin Batyuskov antikizáló „ábrándozó”  romantikája.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 pitchFamily="18" charset="0"/>
                <a:cs typeface="+mn-cs"/>
              </a:rPr>
            </a:br>
            <a:r>
              <a:rPr lang="hu-H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„</a:t>
            </a: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мечтательный</a:t>
            </a:r>
            <a:r>
              <a:rPr lang="hu-H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”</a:t>
            </a: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 </a:t>
            </a:r>
            <a:r>
              <a:rPr lang="hu-H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„</a:t>
            </a: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эллинистический</a:t>
            </a:r>
            <a:r>
              <a:rPr lang="hu-H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”</a:t>
            </a:r>
            <a:r>
              <a:rPr lang="ru-RU" sz="2000" dirty="0">
                <a:solidFill>
                  <a:srgbClr val="005DE6"/>
                </a:solidFill>
                <a:latin typeface="Georgia" pitchFamily="18" charset="0"/>
                <a:cs typeface="+mn-cs"/>
              </a:rPr>
              <a:t> романтизм К. Н. Батюшкова</a:t>
            </a:r>
            <a:endParaRPr lang="en-US" sz="2000" dirty="0">
              <a:solidFill>
                <a:srgbClr val="005DE6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1508" name="Picture 6" descr="Batjushkov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9288"/>
            <a:ext cx="2459038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335629"/>
            <a:ext cx="2448000" cy="3082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130"/>
          </a:xfrm>
        </p:spPr>
        <p:txBody>
          <a:bodyPr/>
          <a:lstStyle/>
          <a:p>
            <a:r>
              <a:rPr lang="hu-HU" sz="3600" b="1" dirty="0">
                <a:latin typeface="Georgia" pitchFamily="18" charset="0"/>
              </a:rPr>
              <a:t>Képek forrásai</a:t>
            </a: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</a:t>
            </a:r>
            <a:r>
              <a:rPr lang="ru-RU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иллюстраций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220" y="1291969"/>
            <a:ext cx="7632848" cy="5270574"/>
          </a:xfrm>
        </p:spPr>
        <p:txBody>
          <a:bodyPr/>
          <a:lstStyle/>
          <a:p>
            <a:pPr marL="0" indent="-180000">
              <a:buNone/>
            </a:pPr>
            <a:r>
              <a:rPr lang="ru-RU" sz="1400" u="sng" dirty="0">
                <a:hlinkClick r:id="rId3"/>
              </a:rPr>
              <a:t>https://</a:t>
            </a:r>
            <a:r>
              <a:rPr lang="ru-RU" sz="1400" u="sng" dirty="0" smtClean="0">
                <a:hlinkClick r:id="rId3"/>
              </a:rPr>
              <a:t>eponim2008.livejournal.com/58795.html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1400" dirty="0"/>
              <a:t> </a:t>
            </a:r>
            <a:r>
              <a:rPr lang="en-US" sz="1400" dirty="0" smtClean="0"/>
              <a:t>           I. Krylov </a:t>
            </a:r>
            <a:r>
              <a:rPr lang="hu-HU" sz="1400" dirty="0" smtClean="0"/>
              <a:t>egyik emlékműve</a:t>
            </a:r>
          </a:p>
          <a:p>
            <a:pPr marL="0" indent="-180000">
              <a:buNone/>
            </a:pPr>
            <a:endParaRPr lang="hu-HU" sz="1400" dirty="0"/>
          </a:p>
          <a:p>
            <a:pPr marL="0" indent="-180000">
              <a:buNone/>
            </a:pPr>
            <a:r>
              <a:rPr lang="en-US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en-US" sz="1400" u="sng" dirty="0" err="1">
                <a:hlinkClick r:id="rId4"/>
              </a:rPr>
              <a:t>nearyou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ru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kiprensk</a:t>
            </a:r>
            <a:r>
              <a:rPr lang="ru-RU" sz="1400" u="sng" dirty="0">
                <a:hlinkClick r:id="rId4"/>
              </a:rPr>
              <a:t>/15</a:t>
            </a:r>
            <a:r>
              <a:rPr lang="en-US" sz="1400" u="sng" dirty="0">
                <a:hlinkClick r:id="rId4"/>
              </a:rPr>
              <a:t>zhuk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smtClean="0">
                <a:hlinkClick r:id="rId4"/>
              </a:rPr>
              <a:t>html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O. Kiprenszkij, V. </a:t>
            </a:r>
            <a:r>
              <a:rPr lang="hu-HU" sz="1400" dirty="0"/>
              <a:t>Z</a:t>
            </a:r>
            <a:r>
              <a:rPr lang="hu-HU" sz="1400" dirty="0" smtClean="0"/>
              <a:t>sukovskij portréja (1815). Tretyjakov Galéria</a:t>
            </a:r>
          </a:p>
          <a:p>
            <a:pPr marL="0" indent="-180000">
              <a:buNone/>
            </a:pPr>
            <a:endParaRPr lang="hu-HU" sz="1400" dirty="0"/>
          </a:p>
          <a:p>
            <a:pPr marL="0" indent="-180000">
              <a:buNone/>
            </a:pPr>
            <a:endParaRPr lang="hu-HU" sz="1400" dirty="0" smtClean="0"/>
          </a:p>
          <a:p>
            <a:pPr marL="0" indent="-180000">
              <a:buNone/>
            </a:pPr>
            <a:endParaRPr lang="hu-HU" sz="1400" dirty="0" smtClean="0"/>
          </a:p>
          <a:p>
            <a:pPr marL="0" indent="-180000">
              <a:buNone/>
            </a:pPr>
            <a:r>
              <a:rPr lang="hu-HU" sz="1400" u="sng" dirty="0">
                <a:hlinkClick r:id="rId5"/>
              </a:rPr>
              <a:t>http://</a:t>
            </a:r>
            <a:r>
              <a:rPr lang="hu-HU" sz="1400" u="sng" dirty="0" smtClean="0">
                <a:hlinkClick r:id="rId5"/>
              </a:rPr>
              <a:t>russa.narod.ru/photos/images/img007/0002.jpg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K. Zinin, Romok (1997)</a:t>
            </a:r>
          </a:p>
          <a:p>
            <a:pPr marL="0" indent="-180000">
              <a:buNone/>
            </a:pPr>
            <a:endParaRPr lang="hu-HU" sz="1400" dirty="0" smtClean="0"/>
          </a:p>
          <a:p>
            <a:pPr marL="0" indent="-180000">
              <a:buNone/>
            </a:pPr>
            <a:endParaRPr lang="hu-HU" sz="1400" dirty="0"/>
          </a:p>
          <a:p>
            <a:pPr marL="0" indent="-180000">
              <a:buNone/>
            </a:pPr>
            <a:endParaRPr lang="hu-HU" sz="1400" dirty="0"/>
          </a:p>
          <a:p>
            <a:pPr marL="0" indent="-180000">
              <a:buNone/>
            </a:pPr>
            <a:r>
              <a:rPr lang="hu-HU" sz="1400" u="sng" dirty="0">
                <a:hlinkClick r:id="rId6"/>
              </a:rPr>
              <a:t>http://</a:t>
            </a:r>
            <a:r>
              <a:rPr lang="hu-HU" sz="1400" u="sng" dirty="0" smtClean="0">
                <a:hlinkClick r:id="rId6"/>
              </a:rPr>
              <a:t>nearyou.ru/tropinin/18karamz.html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           V. Tropinin, N. M. Karamzin (1766-1826) portréja (1818). </a:t>
            </a:r>
            <a:r>
              <a:rPr lang="hu-HU" sz="1400" dirty="0"/>
              <a:t>Tretyjakov Galéria</a:t>
            </a:r>
          </a:p>
          <a:p>
            <a:pPr marL="0" indent="-180000">
              <a:buNone/>
            </a:pPr>
            <a:endParaRPr lang="hu-HU" sz="1400" dirty="0" smtClean="0"/>
          </a:p>
          <a:p>
            <a:pPr marL="0" indent="-180000">
              <a:buNone/>
            </a:pPr>
            <a:endParaRPr lang="hu-HU" sz="1400" dirty="0"/>
          </a:p>
          <a:p>
            <a:pPr marL="0" indent="-180000">
              <a:buNone/>
            </a:pPr>
            <a:endParaRPr lang="hu-HU" sz="1400" dirty="0" smtClean="0"/>
          </a:p>
          <a:p>
            <a:pPr marL="0" indent="-180000">
              <a:buNone/>
            </a:pPr>
            <a:r>
              <a:rPr lang="hu-HU" sz="1400" dirty="0">
                <a:hlinkClick r:id="rId7"/>
              </a:rPr>
              <a:t>http://</a:t>
            </a:r>
            <a:r>
              <a:rPr lang="hu-HU" sz="1400" dirty="0" smtClean="0">
                <a:hlinkClick r:id="rId7"/>
              </a:rPr>
              <a:t>www.derzhavin-poetry.ru/images/gallery/gd7.jpg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           G. R. Gyerzsavin (1766-1816) portréja. I. Koloszov metszete S. Tonci </a:t>
            </a:r>
            <a:r>
              <a:rPr lang="hu-HU" sz="1400" dirty="0"/>
              <a:t>portréja </a:t>
            </a:r>
            <a:r>
              <a:rPr lang="hu-HU" sz="1400" dirty="0" smtClean="0"/>
              <a:t>alapján</a:t>
            </a:r>
            <a:endParaRPr lang="hu-HU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27240C"/>
              </a:clrFrom>
              <a:clrTo>
                <a:srgbClr val="2724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5" b="5843"/>
          <a:stretch/>
        </p:blipFill>
        <p:spPr>
          <a:xfrm>
            <a:off x="164986" y="641117"/>
            <a:ext cx="806614" cy="1060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23 ZhukovskijKipr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tretch>
            <a:fillRect/>
          </a:stretch>
        </p:blipFill>
        <p:spPr>
          <a:xfrm flipH="1">
            <a:off x="164986" y="1836878"/>
            <a:ext cx="874785" cy="98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Karamzin 4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3" y="4077072"/>
            <a:ext cx="806614" cy="11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erzhav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6" y="5351694"/>
            <a:ext cx="815182" cy="11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uiny 199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3" y="2939466"/>
            <a:ext cx="1111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237</Words>
  <Application>Microsoft Office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Georgia</vt:lpstr>
      <vt:lpstr>Times New Roman</vt:lpstr>
      <vt:lpstr>Wingdings</vt:lpstr>
      <vt:lpstr>3_Default Design</vt:lpstr>
      <vt:lpstr>17_Default Design</vt:lpstr>
      <vt:lpstr>Default Design</vt:lpstr>
      <vt:lpstr>PowerPoint Presentation</vt:lpstr>
      <vt:lpstr>A karamzinizmus Карамзинизм</vt:lpstr>
      <vt:lpstr>PowerPoint Presentation</vt:lpstr>
      <vt:lpstr>PowerPoint Presentation</vt:lpstr>
      <vt:lpstr>PowerPoint Presentation</vt:lpstr>
      <vt:lpstr> Az orosz romantika</vt:lpstr>
      <vt:lpstr>A 19. század első felének orosz irodalma (periodizáció)  Периодизация истории русской литературы первой половины XIX века</vt:lpstr>
      <vt:lpstr>PowerPoint Presentation</vt:lpstr>
      <vt:lpstr>Képek forrásai Источники иллюстраций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380</cp:revision>
  <dcterms:created xsi:type="dcterms:W3CDTF">2007-07-03T09:09:34Z</dcterms:created>
  <dcterms:modified xsi:type="dcterms:W3CDTF">2018-10-03T15:08:51Z</dcterms:modified>
  <cp:category>Lecture Presentation</cp:category>
</cp:coreProperties>
</file>